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</p:sldMasterIdLst>
  <p:notesMasterIdLst>
    <p:notesMasterId r:id="rId34"/>
  </p:notesMasterIdLst>
  <p:sldIdLst>
    <p:sldId id="412" r:id="rId2"/>
    <p:sldId id="259" r:id="rId3"/>
    <p:sldId id="314" r:id="rId4"/>
    <p:sldId id="373" r:id="rId5"/>
    <p:sldId id="400" r:id="rId6"/>
    <p:sldId id="406" r:id="rId7"/>
    <p:sldId id="404" r:id="rId8"/>
    <p:sldId id="311" r:id="rId9"/>
    <p:sldId id="421" r:id="rId10"/>
    <p:sldId id="434" r:id="rId11"/>
    <p:sldId id="427" r:id="rId12"/>
    <p:sldId id="393" r:id="rId13"/>
    <p:sldId id="402" r:id="rId14"/>
    <p:sldId id="422" r:id="rId15"/>
    <p:sldId id="414" r:id="rId16"/>
    <p:sldId id="423" r:id="rId17"/>
    <p:sldId id="433" r:id="rId18"/>
    <p:sldId id="413" r:id="rId19"/>
    <p:sldId id="416" r:id="rId20"/>
    <p:sldId id="420" r:id="rId21"/>
    <p:sldId id="417" r:id="rId22"/>
    <p:sldId id="419" r:id="rId23"/>
    <p:sldId id="415" r:id="rId24"/>
    <p:sldId id="418" r:id="rId25"/>
    <p:sldId id="436" r:id="rId26"/>
    <p:sldId id="424" r:id="rId27"/>
    <p:sldId id="425" r:id="rId28"/>
    <p:sldId id="428" r:id="rId29"/>
    <p:sldId id="429" r:id="rId30"/>
    <p:sldId id="430" r:id="rId31"/>
    <p:sldId id="431" r:id="rId32"/>
    <p:sldId id="39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94803" autoAdjust="0"/>
  </p:normalViewPr>
  <p:slideViewPr>
    <p:cSldViewPr>
      <p:cViewPr>
        <p:scale>
          <a:sx n="66" d="100"/>
          <a:sy n="66" d="100"/>
        </p:scale>
        <p:origin x="-167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DB4B8-671A-4E79-AD3D-DF033FD5A1C5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D1687-A121-4D38-BCA9-B7589C3ADB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orthographicFront"/>
              <a:lightRig rig="threePt" dir="t"/>
            </a:scene3d>
          </a:bodyPr>
          <a:lstStyle>
            <a:lvl1pPr>
              <a:defRPr b="1">
                <a:solidFill>
                  <a:srgbClr val="14436A"/>
                </a:solidFill>
                <a:latin typeface="Century Gothic" pitchFamily="34" charset="0"/>
                <a:cs typeface="Segoe U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245A4D"/>
                </a:solidFill>
                <a:effectLst>
                  <a:outerShdw blurRad="50800" dist="38100" dir="2700000" algn="tl" rotWithShape="0">
                    <a:schemeClr val="bg1">
                      <a:lumMod val="75000"/>
                      <a:alpha val="40000"/>
                    </a:schemeClr>
                  </a:outerShdw>
                </a:effectLst>
                <a:latin typeface="Century Gothic" pitchFamily="34" charset="0"/>
                <a:cs typeface="Segoe U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anchor="t"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3A927D"/>
                </a:solidFill>
              </a:defRPr>
            </a:lvl1pPr>
            <a:lvl2pPr>
              <a:defRPr sz="2400">
                <a:solidFill>
                  <a:srgbClr val="3A927D"/>
                </a:solidFill>
              </a:defRPr>
            </a:lvl2pPr>
            <a:lvl3pPr>
              <a:defRPr sz="2000">
                <a:solidFill>
                  <a:srgbClr val="3A927D"/>
                </a:solidFill>
              </a:defRPr>
            </a:lvl3pPr>
            <a:lvl4pPr>
              <a:defRPr sz="1800">
                <a:solidFill>
                  <a:srgbClr val="3A927D"/>
                </a:solidFill>
              </a:defRPr>
            </a:lvl4pPr>
            <a:lvl5pPr>
              <a:defRPr sz="1800">
                <a:solidFill>
                  <a:srgbClr val="3A927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A927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3A927D"/>
                </a:solidFill>
              </a:defRPr>
            </a:lvl1pPr>
            <a:lvl2pPr>
              <a:defRPr sz="2000">
                <a:solidFill>
                  <a:srgbClr val="3A927D"/>
                </a:solidFill>
              </a:defRPr>
            </a:lvl2pPr>
            <a:lvl3pPr>
              <a:defRPr sz="1800">
                <a:solidFill>
                  <a:srgbClr val="3A927D"/>
                </a:solidFill>
              </a:defRPr>
            </a:lvl3pPr>
            <a:lvl4pPr>
              <a:defRPr sz="1600">
                <a:solidFill>
                  <a:srgbClr val="3A927D"/>
                </a:solidFill>
              </a:defRPr>
            </a:lvl4pPr>
            <a:lvl5pPr>
              <a:defRPr sz="1600">
                <a:solidFill>
                  <a:srgbClr val="3A927D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>
              <a:bevelB w="0" h="0"/>
              <a:contourClr>
                <a:srgbClr val="1C5C90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ln>
            <a:noFill/>
          </a:ln>
          <a:solidFill>
            <a:srgbClr val="164770"/>
          </a:solidFill>
          <a:effectLst>
            <a:outerShdw blurRad="50800" dist="38100" dir="2700000" algn="tl" rotWithShape="0">
              <a:schemeClr val="bg1">
                <a:lumMod val="75000"/>
                <a:alpha val="40000"/>
              </a:schemeClr>
            </a:outerShdw>
          </a:effectLst>
          <a:latin typeface="+mj-lt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 baseline="0">
          <a:solidFill>
            <a:srgbClr val="1C5C90"/>
          </a:solidFill>
          <a:latin typeface="+mn-lt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rgbClr val="164770"/>
          </a:solidFill>
          <a:latin typeface="Segoe UI" pitchFamily="34" charset="0"/>
          <a:ea typeface="+mn-ea"/>
          <a:cs typeface="Segoe UI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2770" name="AutoShape 2" descr="https://apf.mail.ru/cgi-bin/readmsg/%D0%9A%D0%BE%D0%BF%D0%B8%D1%8F%20IMG_5913%20(1).jpg?id=15501355610000000785%3B0%3B1&amp;x-email=nurgayanovna%40bk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Копия IMG_5913 (1)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14290"/>
            <a:ext cx="7693100" cy="6429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0864" t="13672" r="17642" b="9179"/>
          <a:stretch>
            <a:fillRect/>
          </a:stretch>
        </p:blipFill>
        <p:spPr bwMode="auto">
          <a:xfrm>
            <a:off x="857224" y="857232"/>
            <a:ext cx="7494660" cy="533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571604" y="357166"/>
            <a:ext cx="65008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Печатная брошюра о деятельности ШСУ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3294" t="25390" r="57723" b="30989"/>
          <a:stretch>
            <a:fillRect/>
          </a:stretch>
        </p:blipFill>
        <p:spPr bwMode="auto">
          <a:xfrm>
            <a:off x="857224" y="1500174"/>
            <a:ext cx="746731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285984" y="500042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     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</a:rPr>
              <a:t>Визитка Школьного  совета учащихся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DSC002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241889"/>
            <a:ext cx="6535628" cy="490175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30213" y="0"/>
            <a:ext cx="8713787" cy="1285875"/>
          </a:xfrm>
        </p:spPr>
        <p:txBody>
          <a:bodyPr>
            <a:normAutofit/>
          </a:bodyPr>
          <a:lstStyle/>
          <a:p>
            <a:r>
              <a:rPr lang="ru-RU" sz="2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+mn-cs"/>
              </a:rPr>
              <a:t>Здесь проводятся заседания ШСУ</a:t>
            </a:r>
            <a:r>
              <a:rPr lang="ru-RU" sz="2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  <a:ea typeface="+mn-ea"/>
                <a:cs typeface="+mn-cs"/>
              </a:rPr>
              <a:t>!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76" y="5429265"/>
            <a:ext cx="892971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50800" dist="38100" dir="2700000" algn="tl" rotWithShape="0">
                    <a:prstClr val="white">
                      <a:lumMod val="75000"/>
                      <a:alpha val="40000"/>
                    </a:prstClr>
                  </a:outerShdw>
                </a:effectLst>
                <a:ea typeface="+mj-ea"/>
                <a:cs typeface="Segoe UI" pitchFamily="34" charset="0"/>
              </a:rPr>
              <a:t>Штаб Школьного Совета учащихся</a:t>
            </a:r>
            <a:endParaRPr lang="ru-RU" sz="27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user\Desktop\Новая папка (3)\IMG_24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221" y="857232"/>
            <a:ext cx="7378555" cy="552268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28794" y="428604"/>
            <a:ext cx="514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Школьный Совет учащихся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C:\Users\user\Desktop\Новая папка (3)\IMG_3778.JPG"/>
          <p:cNvPicPr>
            <a:picLocks noChangeAspect="1" noChangeArrowheads="1"/>
          </p:cNvPicPr>
          <p:nvPr/>
        </p:nvPicPr>
        <p:blipFill>
          <a:blip r:embed="rId3" cstate="print"/>
          <a:srcRect r="8955"/>
          <a:stretch>
            <a:fillRect/>
          </a:stretch>
        </p:blipFill>
        <p:spPr bwMode="auto">
          <a:xfrm>
            <a:off x="857224" y="214290"/>
            <a:ext cx="4357718" cy="595316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86380" y="1714488"/>
            <a:ext cx="3571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Выборы Школьного Совета учащихся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20190201_1115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1928802"/>
            <a:ext cx="7468641" cy="4286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786" y="714356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Книги в подарок от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Хабибрахманова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Гаффара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Хабибрахмановича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, участника Сталинградской битвы для учащихся школы «СОШ № 60»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4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000108"/>
            <a:ext cx="7787698" cy="52149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5852" y="357166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Выборы школьного совета учащихся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Tqgv-U-kZHU.jpg"/>
          <p:cNvPicPr>
            <a:picLocks noChangeAspect="1"/>
          </p:cNvPicPr>
          <p:nvPr/>
        </p:nvPicPr>
        <p:blipFill>
          <a:blip r:embed="rId3" cstate="print"/>
          <a:srcRect l="-1851" t="5556" r="16666" b="22222"/>
          <a:stretch>
            <a:fillRect/>
          </a:stretch>
        </p:blipFill>
        <p:spPr>
          <a:xfrm>
            <a:off x="4857752" y="2500306"/>
            <a:ext cx="3429024" cy="3793814"/>
          </a:xfrm>
          <a:prstGeom prst="rect">
            <a:avLst/>
          </a:prstGeom>
        </p:spPr>
      </p:pic>
      <p:pic>
        <p:nvPicPr>
          <p:cNvPr id="4" name="Рисунок 3" descr="VWknSyancpo.jpg"/>
          <p:cNvPicPr>
            <a:picLocks noChangeAspect="1"/>
          </p:cNvPicPr>
          <p:nvPr/>
        </p:nvPicPr>
        <p:blipFill>
          <a:blip r:embed="rId4" cstate="print"/>
          <a:srcRect l="9375" r="12499" b="18749"/>
          <a:stretch>
            <a:fillRect/>
          </a:stretch>
        </p:blipFill>
        <p:spPr>
          <a:xfrm>
            <a:off x="928661" y="3143248"/>
            <a:ext cx="4022641" cy="31432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6" y="1000108"/>
            <a:ext cx="7429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Ежегодно, в сентябре, Школьный совет учащихся проводит субботник, в котором  принимают участие школьники 5-11 классов.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p80rAu8LP8.jpg"/>
          <p:cNvPicPr>
            <a:picLocks noChangeAspect="1"/>
          </p:cNvPicPr>
          <p:nvPr/>
        </p:nvPicPr>
        <p:blipFill>
          <a:blip r:embed="rId3" cstate="print"/>
          <a:srcRect l="10642" r="7264" b="10811"/>
          <a:stretch>
            <a:fillRect/>
          </a:stretch>
        </p:blipFill>
        <p:spPr>
          <a:xfrm>
            <a:off x="928662" y="3714752"/>
            <a:ext cx="4071966" cy="2500330"/>
          </a:xfrm>
          <a:prstGeom prst="rect">
            <a:avLst/>
          </a:prstGeom>
        </p:spPr>
      </p:pic>
      <p:pic>
        <p:nvPicPr>
          <p:cNvPr id="5" name="Рисунок 4" descr="KYl3o4E04kY.jpg"/>
          <p:cNvPicPr>
            <a:picLocks noChangeAspect="1"/>
          </p:cNvPicPr>
          <p:nvPr/>
        </p:nvPicPr>
        <p:blipFill>
          <a:blip r:embed="rId4" cstate="print"/>
          <a:srcRect r="29286"/>
          <a:stretch>
            <a:fillRect/>
          </a:stretch>
        </p:blipFill>
        <p:spPr>
          <a:xfrm>
            <a:off x="5072066" y="3714752"/>
            <a:ext cx="3143272" cy="2500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8662" y="642918"/>
            <a:ext cx="72866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 актовом зале состоялась городская  акция по профилактике употребления алкоголя  несовершеннолетними " Краски жизни ", совместно с Городским Советом Учащихся , спикером Школьного Совета Учащихся  Козловой Анной  и депутатом ШСУ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Минихановым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Тимуром.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6ypOYjyVAkQ (1).jpg"/>
          <p:cNvPicPr>
            <a:picLocks noChangeAspect="1"/>
          </p:cNvPicPr>
          <p:nvPr/>
        </p:nvPicPr>
        <p:blipFill>
          <a:blip r:embed="rId3" cstate="print"/>
          <a:srcRect t="15234"/>
          <a:stretch>
            <a:fillRect/>
          </a:stretch>
        </p:blipFill>
        <p:spPr>
          <a:xfrm>
            <a:off x="928662" y="1285860"/>
            <a:ext cx="7392990" cy="49677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642918"/>
            <a:ext cx="628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Мастер-класс «Новогодняя открытка»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4143375"/>
            <a:ext cx="9144000" cy="1857375"/>
          </a:xfrm>
        </p:spPr>
        <p:txBody>
          <a:bodyPr>
            <a:noAutofit/>
          </a:bodyPr>
          <a:lstStyle/>
          <a:p>
            <a:pPr marL="87313" indent="-87313" algn="ctr">
              <a:buNone/>
            </a:pPr>
            <a:r>
              <a:rPr lang="ru-RU" b="1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Система </a:t>
            </a:r>
          </a:p>
          <a:p>
            <a:pPr marL="87313" indent="-87313" algn="ctr">
              <a:buNone/>
            </a:pPr>
            <a:r>
              <a:rPr lang="ru-RU" b="1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ученического самоуправления</a:t>
            </a:r>
          </a:p>
          <a:p>
            <a:pPr marL="87313" indent="-87313" algn="ctr">
              <a:buNone/>
            </a:pPr>
            <a:r>
              <a:rPr lang="ru-RU" b="1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В МБОУ «СОШ №60»</a:t>
            </a:r>
            <a:endParaRPr lang="ru-RU" b="1" spc="300" dirty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 Black" pitchFamily="34" charset="0"/>
            </a:endParaRPr>
          </a:p>
        </p:txBody>
      </p:sp>
      <p:pic>
        <p:nvPicPr>
          <p:cNvPr id="1026" name="Picture 2" descr="C:\Users\Света\Desktop\картинки,рисунки\Лого на печать\фасад очще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71480"/>
            <a:ext cx="871543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fdWSQp3Bywk.jpg"/>
          <p:cNvPicPr>
            <a:picLocks noChangeAspect="1"/>
          </p:cNvPicPr>
          <p:nvPr/>
        </p:nvPicPr>
        <p:blipFill>
          <a:blip r:embed="rId3" cstate="print"/>
          <a:srcRect t="19231"/>
          <a:stretch>
            <a:fillRect/>
          </a:stretch>
        </p:blipFill>
        <p:spPr>
          <a:xfrm>
            <a:off x="3214678" y="1071546"/>
            <a:ext cx="5572164" cy="4500594"/>
          </a:xfrm>
          <a:prstGeom prst="rect">
            <a:avLst/>
          </a:prstGeom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571472" y="847016"/>
            <a:ext cx="3357586" cy="53553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На базе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Набережночелнинского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филиала Казанского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иновационного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унивеситета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имени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В.Г.Тимирясова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состоялся День открытых дверей, а также встреча депутатов Городского Совета учащихся с экспертом Регионального чемпионата РТ 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М.В.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Уваровой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. Во встрече принимал участие депутат ГСУ  от школы 60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Миниханов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Тимур.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cdr2lUtlh7o (1).jpg"/>
          <p:cNvPicPr>
            <a:picLocks noChangeAspect="1"/>
          </p:cNvPicPr>
          <p:nvPr/>
        </p:nvPicPr>
        <p:blipFill>
          <a:blip r:embed="rId3" cstate="print"/>
          <a:srcRect t="6944" b="9722"/>
          <a:stretch>
            <a:fillRect/>
          </a:stretch>
        </p:blipFill>
        <p:spPr>
          <a:xfrm>
            <a:off x="1000100" y="1500174"/>
            <a:ext cx="3086100" cy="2571768"/>
          </a:xfrm>
          <a:prstGeom prst="rect">
            <a:avLst/>
          </a:prstGeom>
        </p:spPr>
      </p:pic>
      <p:pic>
        <p:nvPicPr>
          <p:cNvPr id="5" name="Рисунок 4" descr="emhGT6KfYjQ.jpg"/>
          <p:cNvPicPr>
            <a:picLocks noChangeAspect="1"/>
          </p:cNvPicPr>
          <p:nvPr/>
        </p:nvPicPr>
        <p:blipFill>
          <a:blip r:embed="rId4" cstate="print"/>
          <a:srcRect t="9766"/>
          <a:stretch>
            <a:fillRect/>
          </a:stretch>
        </p:blipFill>
        <p:spPr>
          <a:xfrm>
            <a:off x="6143636" y="1785926"/>
            <a:ext cx="2057400" cy="3300410"/>
          </a:xfrm>
          <a:prstGeom prst="rect">
            <a:avLst/>
          </a:prstGeom>
        </p:spPr>
      </p:pic>
      <p:pic>
        <p:nvPicPr>
          <p:cNvPr id="6" name="Рисунок 5" descr="5uyVHrDzqG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46" y="4143380"/>
            <a:ext cx="3810027" cy="2143140"/>
          </a:xfrm>
          <a:prstGeom prst="rect">
            <a:avLst/>
          </a:prstGeom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285852" y="357167"/>
            <a:ext cx="7215238" cy="124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Новогоднее оформление школы.  ШСУ,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едагоги,  учащиеся и родители  1-11 классов украсили фойе 1-го этажа новогодними поделками, сделанными своими руками.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m7KEX5aP_c8.jpg"/>
          <p:cNvPicPr>
            <a:picLocks noChangeAspect="1"/>
          </p:cNvPicPr>
          <p:nvPr/>
        </p:nvPicPr>
        <p:blipFill>
          <a:blip r:embed="rId3" cstate="print"/>
          <a:srcRect l="10938" r="6249"/>
          <a:stretch>
            <a:fillRect/>
          </a:stretch>
        </p:blipFill>
        <p:spPr>
          <a:xfrm>
            <a:off x="1214414" y="1500174"/>
            <a:ext cx="4022881" cy="3643338"/>
          </a:xfrm>
          <a:prstGeom prst="rect">
            <a:avLst/>
          </a:prstGeom>
        </p:spPr>
      </p:pic>
      <p:pic>
        <p:nvPicPr>
          <p:cNvPr id="5" name="Рисунок 4" descr="wZ0a4k5t1ro.jpg"/>
          <p:cNvPicPr>
            <a:picLocks noChangeAspect="1"/>
          </p:cNvPicPr>
          <p:nvPr/>
        </p:nvPicPr>
        <p:blipFill>
          <a:blip r:embed="rId4" cstate="print"/>
          <a:srcRect l="3906" t="10417" r="12109"/>
          <a:stretch>
            <a:fillRect/>
          </a:stretch>
        </p:blipFill>
        <p:spPr>
          <a:xfrm>
            <a:off x="5286379" y="4357694"/>
            <a:ext cx="3333799" cy="2000264"/>
          </a:xfrm>
          <a:prstGeom prst="rect">
            <a:avLst/>
          </a:prstGeom>
        </p:spPr>
      </p:pic>
      <p:pic>
        <p:nvPicPr>
          <p:cNvPr id="6" name="Рисунок 5" descr="0I_IslFd3zw.jpg"/>
          <p:cNvPicPr>
            <a:picLocks noChangeAspect="1"/>
          </p:cNvPicPr>
          <p:nvPr/>
        </p:nvPicPr>
        <p:blipFill>
          <a:blip r:embed="rId5" cstate="print"/>
          <a:srcRect t="9766" b="17968"/>
          <a:stretch>
            <a:fillRect/>
          </a:stretch>
        </p:blipFill>
        <p:spPr>
          <a:xfrm>
            <a:off x="5357818" y="785794"/>
            <a:ext cx="2700342" cy="34692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0034" y="500042"/>
            <a:ext cx="49292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Новогодние елки для начальной школы,  силами Школьного совета учащихся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62" y="5143512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Конкурс «Мисс Снегурочка и мистер Дед Мороз» 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oiADZAXMSAE.jpg"/>
          <p:cNvPicPr>
            <a:picLocks noChangeAspect="1"/>
          </p:cNvPicPr>
          <p:nvPr/>
        </p:nvPicPr>
        <p:blipFill>
          <a:blip r:embed="rId3" cstate="print"/>
          <a:srcRect l="20313" t="4167" r="9375" b="4166"/>
          <a:stretch>
            <a:fillRect/>
          </a:stretch>
        </p:blipFill>
        <p:spPr>
          <a:xfrm>
            <a:off x="1071538" y="857232"/>
            <a:ext cx="3214710" cy="3143272"/>
          </a:xfrm>
          <a:prstGeom prst="rect">
            <a:avLst/>
          </a:prstGeom>
        </p:spPr>
      </p:pic>
      <p:pic>
        <p:nvPicPr>
          <p:cNvPr id="4" name="Рисунок 3" descr="zhO9MXFEMms.jpg"/>
          <p:cNvPicPr>
            <a:picLocks noChangeAspect="1"/>
          </p:cNvPicPr>
          <p:nvPr/>
        </p:nvPicPr>
        <p:blipFill>
          <a:blip r:embed="rId4" cstate="print"/>
          <a:srcRect b="12886"/>
          <a:stretch>
            <a:fillRect/>
          </a:stretch>
        </p:blipFill>
        <p:spPr>
          <a:xfrm>
            <a:off x="2214546" y="4000504"/>
            <a:ext cx="4914900" cy="2414609"/>
          </a:xfrm>
          <a:prstGeom prst="rect">
            <a:avLst/>
          </a:prstGeom>
        </p:spPr>
      </p:pic>
      <p:pic>
        <p:nvPicPr>
          <p:cNvPr id="6" name="Рисунок 5" descr="0jHNWtWRppo.jpg"/>
          <p:cNvPicPr>
            <a:picLocks noChangeAspect="1"/>
          </p:cNvPicPr>
          <p:nvPr/>
        </p:nvPicPr>
        <p:blipFill>
          <a:blip r:embed="rId5" cstate="print"/>
          <a:srcRect l="9375" t="10417" r="3124" b="10416"/>
          <a:stretch>
            <a:fillRect/>
          </a:stretch>
        </p:blipFill>
        <p:spPr>
          <a:xfrm>
            <a:off x="4786314" y="1285860"/>
            <a:ext cx="4000528" cy="27146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14480" y="428604"/>
            <a:ext cx="6215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Учащиеся и педагоги на Лыжне России.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20190201_105031.jpg"/>
          <p:cNvPicPr>
            <a:picLocks noChangeAspect="1"/>
          </p:cNvPicPr>
          <p:nvPr/>
        </p:nvPicPr>
        <p:blipFill>
          <a:blip r:embed="rId3" cstate="print"/>
          <a:srcRect l="1302" r="16666"/>
          <a:stretch>
            <a:fillRect/>
          </a:stretch>
        </p:blipFill>
        <p:spPr>
          <a:xfrm>
            <a:off x="857224" y="1928802"/>
            <a:ext cx="4500594" cy="2667000"/>
          </a:xfrm>
          <a:prstGeom prst="rect">
            <a:avLst/>
          </a:prstGeom>
        </p:spPr>
      </p:pic>
      <p:pic>
        <p:nvPicPr>
          <p:cNvPr id="8" name="Рисунок 7" descr="nGS0E0_Fyy0.jpg"/>
          <p:cNvPicPr>
            <a:picLocks noChangeAspect="1"/>
          </p:cNvPicPr>
          <p:nvPr/>
        </p:nvPicPr>
        <p:blipFill>
          <a:blip r:embed="rId4" cstate="print"/>
          <a:srcRect l="1953"/>
          <a:stretch>
            <a:fillRect/>
          </a:stretch>
        </p:blipFill>
        <p:spPr>
          <a:xfrm>
            <a:off x="4643438" y="4857760"/>
            <a:ext cx="3586162" cy="1781175"/>
          </a:xfrm>
          <a:prstGeom prst="rect">
            <a:avLst/>
          </a:prstGeom>
        </p:spPr>
      </p:pic>
      <p:pic>
        <p:nvPicPr>
          <p:cNvPr id="9" name="Рисунок 8" descr="RF_LhotY070 (1).jpg"/>
          <p:cNvPicPr>
            <a:picLocks noChangeAspect="1"/>
          </p:cNvPicPr>
          <p:nvPr/>
        </p:nvPicPr>
        <p:blipFill>
          <a:blip r:embed="rId5" cstate="print"/>
          <a:srcRect t="5859" b="6249"/>
          <a:stretch>
            <a:fillRect/>
          </a:stretch>
        </p:blipFill>
        <p:spPr>
          <a:xfrm>
            <a:off x="6143636" y="1571612"/>
            <a:ext cx="1781175" cy="3214710"/>
          </a:xfrm>
          <a:prstGeom prst="rect">
            <a:avLst/>
          </a:prstGeom>
        </p:spPr>
      </p:pic>
      <p:pic>
        <p:nvPicPr>
          <p:cNvPr id="10" name="Рисунок 9" descr="Pwzv34oo4wM.jpg"/>
          <p:cNvPicPr>
            <a:picLocks noChangeAspect="1"/>
          </p:cNvPicPr>
          <p:nvPr/>
        </p:nvPicPr>
        <p:blipFill>
          <a:blip r:embed="rId6" cstate="print"/>
          <a:srcRect t="-1" r="8202"/>
          <a:stretch>
            <a:fillRect/>
          </a:stretch>
        </p:blipFill>
        <p:spPr>
          <a:xfrm>
            <a:off x="928662" y="4786322"/>
            <a:ext cx="3357586" cy="1781175"/>
          </a:xfrm>
          <a:prstGeom prst="rect">
            <a:avLst/>
          </a:prstGeom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000100" y="272144"/>
            <a:ext cx="735811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В честь 76-й годовщины Победы в  Сталинградской битве поздравляем: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Хабибрахманова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Гаффара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Хабибрахмановича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с памятной датой героического сражения, переломного этапа Великой Отечественной войны.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ШСУ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побывал в гостях у ветерана ВОВ  и поздравили его небольшим праздничным концертом!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Gar_reqOsYU.jpg"/>
          <p:cNvPicPr>
            <a:picLocks noChangeAspect="1"/>
          </p:cNvPicPr>
          <p:nvPr/>
        </p:nvPicPr>
        <p:blipFill>
          <a:blip r:embed="rId3" cstate="print"/>
          <a:srcRect l="20312" t="29167" r="4688"/>
          <a:stretch>
            <a:fillRect/>
          </a:stretch>
        </p:blipFill>
        <p:spPr>
          <a:xfrm>
            <a:off x="5286380" y="3235522"/>
            <a:ext cx="3500462" cy="2479494"/>
          </a:xfrm>
          <a:prstGeom prst="rect">
            <a:avLst/>
          </a:prstGeom>
        </p:spPr>
      </p:pic>
      <p:pic>
        <p:nvPicPr>
          <p:cNvPr id="2" name="Picture 2" descr="C:\Users\pedorg-60\Downloads\2H5fgA0fvA4.jpg"/>
          <p:cNvPicPr>
            <a:picLocks noChangeAspect="1" noChangeArrowheads="1"/>
          </p:cNvPicPr>
          <p:nvPr/>
        </p:nvPicPr>
        <p:blipFill>
          <a:blip r:embed="rId4" cstate="print"/>
          <a:srcRect t="8108" r="4223"/>
          <a:stretch>
            <a:fillRect/>
          </a:stretch>
        </p:blipFill>
        <p:spPr bwMode="auto">
          <a:xfrm>
            <a:off x="642910" y="3214686"/>
            <a:ext cx="4572032" cy="246744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85786" y="500042"/>
            <a:ext cx="7429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Благотворительная акция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,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посвященная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детям 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с ОВЗ " Лучики тепла ".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    Ученики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4а класса совместно с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ШСУ,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родителями и классным руководителем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Рафиковой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Р.Б. изготовили своими руками детские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развивающие доски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 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«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Бизиборд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»,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в помощь детям-инвалидам с диагнозом ДЦП.  И подарили их детям- инвалидам для занятий в логопедическом кабинете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tdsdnJomudw.jpg"/>
          <p:cNvPicPr>
            <a:picLocks noChangeAspect="1"/>
          </p:cNvPicPr>
          <p:nvPr/>
        </p:nvPicPr>
        <p:blipFill>
          <a:blip r:embed="rId3" cstate="print"/>
          <a:srcRect l="1562" r="7812" b="12499"/>
          <a:stretch>
            <a:fillRect/>
          </a:stretch>
        </p:blipFill>
        <p:spPr>
          <a:xfrm>
            <a:off x="4500562" y="3500438"/>
            <a:ext cx="4143404" cy="3000396"/>
          </a:xfrm>
          <a:prstGeom prst="rect">
            <a:avLst/>
          </a:prstGeom>
        </p:spPr>
      </p:pic>
      <p:pic>
        <p:nvPicPr>
          <p:cNvPr id="1026" name="Picture 2" descr="C:\Users\pedorg-60\Downloads\Lz_ArQeaUGE.jpg"/>
          <p:cNvPicPr>
            <a:picLocks noChangeAspect="1" noChangeArrowheads="1"/>
          </p:cNvPicPr>
          <p:nvPr/>
        </p:nvPicPr>
        <p:blipFill>
          <a:blip r:embed="rId4" cstate="print"/>
          <a:srcRect l="3125" r="3124" b="14583"/>
          <a:stretch>
            <a:fillRect/>
          </a:stretch>
        </p:blipFill>
        <p:spPr bwMode="auto">
          <a:xfrm>
            <a:off x="571472" y="1285860"/>
            <a:ext cx="4286280" cy="29289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285728"/>
            <a:ext cx="6500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Осенний бал, организованный активом ШСУ 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wbuf2Zlqbx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286256"/>
            <a:ext cx="3390900" cy="2266950"/>
          </a:xfrm>
          <a:prstGeom prst="rect">
            <a:avLst/>
          </a:prstGeom>
        </p:spPr>
      </p:pic>
      <p:pic>
        <p:nvPicPr>
          <p:cNvPr id="10" name="Рисунок 9" descr="oCnpx-kV2tE.jpg"/>
          <p:cNvPicPr>
            <a:picLocks noChangeAspect="1"/>
          </p:cNvPicPr>
          <p:nvPr/>
        </p:nvPicPr>
        <p:blipFill>
          <a:blip r:embed="rId4" cstate="print"/>
          <a:srcRect t="16827" r="2173"/>
          <a:stretch>
            <a:fillRect/>
          </a:stretch>
        </p:blipFill>
        <p:spPr>
          <a:xfrm>
            <a:off x="4286248" y="2928934"/>
            <a:ext cx="4071966" cy="2471734"/>
          </a:xfrm>
          <a:prstGeom prst="rect">
            <a:avLst/>
          </a:prstGeom>
        </p:spPr>
      </p:pic>
      <p:pic>
        <p:nvPicPr>
          <p:cNvPr id="8" name="Рисунок 7" descr="ZTUZRmyDODg.jpg"/>
          <p:cNvPicPr>
            <a:picLocks noChangeAspect="1"/>
          </p:cNvPicPr>
          <p:nvPr/>
        </p:nvPicPr>
        <p:blipFill>
          <a:blip r:embed="rId5" cstate="print"/>
          <a:srcRect t="15756"/>
          <a:stretch>
            <a:fillRect/>
          </a:stretch>
        </p:blipFill>
        <p:spPr>
          <a:xfrm>
            <a:off x="857224" y="2357430"/>
            <a:ext cx="3390900" cy="190976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928662" y="357166"/>
            <a:ext cx="77867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Организован праздничный концерт,  посвященный Дню старшего поколения для ветеранов Великой Отечественной войны,  тружеников тыла, ветеранов труда. Праздничная атмосфера никого не оставила равнодушным. Много тёплых слов прозвучало в адрес бабушек и дедушек.  Все получили массу положительных эмоций и радость от праздника.</a:t>
            </a:r>
            <a:endParaRPr lang="ru-RU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500042"/>
            <a:ext cx="71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Еженедельно ШСУ проводит собрание Школьного Совета учащихся для командиров и активистов школы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4" name="Рисунок 3" descr="USl2VQfO_uc.jpg"/>
          <p:cNvPicPr>
            <a:picLocks noChangeAspect="1"/>
          </p:cNvPicPr>
          <p:nvPr/>
        </p:nvPicPr>
        <p:blipFill>
          <a:blip r:embed="rId3" cstate="print"/>
          <a:srcRect t="15625" b="6249"/>
          <a:stretch>
            <a:fillRect/>
          </a:stretch>
        </p:blipFill>
        <p:spPr>
          <a:xfrm>
            <a:off x="2714612" y="2928934"/>
            <a:ext cx="5974080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Pb68mEOVub4.jpg"/>
          <p:cNvPicPr>
            <a:picLocks noChangeAspect="1"/>
          </p:cNvPicPr>
          <p:nvPr/>
        </p:nvPicPr>
        <p:blipFill>
          <a:blip r:embed="rId4" cstate="print"/>
          <a:srcRect t="18229"/>
          <a:stretch>
            <a:fillRect/>
          </a:stretch>
        </p:blipFill>
        <p:spPr>
          <a:xfrm>
            <a:off x="285720" y="1483989"/>
            <a:ext cx="4000528" cy="2453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rpq0XqIKK0.jpg"/>
          <p:cNvPicPr>
            <a:picLocks noChangeAspect="1"/>
          </p:cNvPicPr>
          <p:nvPr/>
        </p:nvPicPr>
        <p:blipFill>
          <a:blip r:embed="rId3" cstate="print"/>
          <a:srcRect l="1562" t="29167" r="10937"/>
          <a:stretch>
            <a:fillRect/>
          </a:stretch>
        </p:blipFill>
        <p:spPr>
          <a:xfrm>
            <a:off x="857224" y="3714752"/>
            <a:ext cx="4118231" cy="2500330"/>
          </a:xfrm>
          <a:prstGeom prst="rect">
            <a:avLst/>
          </a:prstGeom>
        </p:spPr>
      </p:pic>
      <p:pic>
        <p:nvPicPr>
          <p:cNvPr id="4" name="Рисунок 3" descr="uWvr7hf0gX4.jpg"/>
          <p:cNvPicPr>
            <a:picLocks noChangeAspect="1"/>
          </p:cNvPicPr>
          <p:nvPr/>
        </p:nvPicPr>
        <p:blipFill>
          <a:blip r:embed="rId4" cstate="print"/>
          <a:srcRect l="12500" t="29167" r="15624"/>
          <a:stretch>
            <a:fillRect/>
          </a:stretch>
        </p:blipFill>
        <p:spPr>
          <a:xfrm>
            <a:off x="4857752" y="3714752"/>
            <a:ext cx="3382833" cy="2500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8662" y="214290"/>
            <a:ext cx="72866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ШСУ принял участие в акции "Покорми птиц».</a:t>
            </a: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По особому рецепту сварили корм для птиц, добавили такие ингредиенты, как пшено, овес, ягоды рябины и мука,  обвязали специальными веревками свои заготовки. В результате у нас получились вот такие замечательные веревочные связки-кормушки! Ведь всем известно, что хлебными печеными изделиями кормить птиц нельзя. Хлебобулочные изделия разбухают в желудке у птиц и они гибнут. Поэтому мы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изготавливаем корм для птиц только из пшена.         </a:t>
            </a: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                               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Берегите птиц!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Текст 3"/>
          <p:cNvSpPr txBox="1">
            <a:spLocks/>
          </p:cNvSpPr>
          <p:nvPr/>
        </p:nvSpPr>
        <p:spPr>
          <a:xfrm>
            <a:off x="928662" y="214290"/>
            <a:ext cx="8215338" cy="66437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87313" marR="0" lvl="0" indent="-87313" algn="ctr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Основные направления </a:t>
            </a:r>
          </a:p>
          <a:p>
            <a:pPr marL="87313" marR="0" lvl="0" indent="-87313" algn="ctr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 Black" pitchFamily="34" charset="0"/>
              </a:rPr>
              <a:t>работы ШСУ:</a:t>
            </a:r>
          </a:p>
          <a:p>
            <a:pPr marL="457200" indent="-457200">
              <a:spcBef>
                <a:spcPct val="20000"/>
              </a:spcBef>
              <a:buFontTx/>
              <a:buAutoNum type="arabicPeriod"/>
              <a:defRPr/>
            </a:pPr>
            <a:r>
              <a:rPr lang="ru-RU" sz="22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Развитие лидерства, предприимчивости, инициативы среди учащихся.</a:t>
            </a:r>
          </a:p>
          <a:p>
            <a:pPr marL="457200" lvl="0" indent="-457200">
              <a:spcBef>
                <a:spcPct val="20000"/>
              </a:spcBef>
              <a:buAutoNum type="arabicPeriod"/>
              <a:defRPr/>
            </a:pPr>
            <a:r>
              <a:rPr lang="ru-RU" sz="22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Героико – патриотическая деятельность. </a:t>
            </a:r>
          </a:p>
          <a:p>
            <a:pPr marL="457200" lvl="0" indent="-457200">
              <a:spcBef>
                <a:spcPct val="20000"/>
              </a:spcBef>
              <a:defRPr/>
            </a:pPr>
            <a:r>
              <a:rPr lang="ru-RU" sz="22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3. Профилактика правонарушений, употребления ПАВ среди  несовершеннолетних. </a:t>
            </a:r>
          </a:p>
          <a:p>
            <a:pPr marL="87313" lvl="0" indent="-87313">
              <a:spcBef>
                <a:spcPct val="20000"/>
              </a:spcBef>
              <a:defRPr/>
            </a:pPr>
            <a:r>
              <a:rPr lang="ru-RU" sz="2200" spc="300" noProof="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200" i="0" u="none" strike="noStrike" kern="1200" cap="none" spc="300" normalizeH="0" baseline="0" noProof="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Спортивно – оздоровительная деятельность. </a:t>
            </a:r>
            <a:endParaRPr kumimoji="0" lang="ru-RU" sz="2200" i="0" u="none" strike="noStrike" kern="1200" cap="none" spc="300" normalizeH="0" baseline="0" noProof="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87313" lvl="0" indent="-87313">
              <a:spcBef>
                <a:spcPct val="20000"/>
              </a:spcBef>
              <a:defRPr/>
            </a:pPr>
            <a:r>
              <a:rPr lang="ru-RU" sz="22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5. Художественно – эстетическое творчество. </a:t>
            </a:r>
            <a:r>
              <a:rPr kumimoji="0" lang="ru-RU" sz="2200" i="0" u="none" strike="noStrike" kern="1200" cap="none" spc="300" normalizeH="0" baseline="0" noProof="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7313" lvl="0" indent="-87313">
              <a:spcBef>
                <a:spcPct val="20000"/>
              </a:spcBef>
              <a:defRPr/>
            </a:pPr>
            <a:r>
              <a:rPr lang="ru-RU" sz="22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6. Трудовая деятельность и профориентационная работа.</a:t>
            </a:r>
          </a:p>
          <a:p>
            <a:pPr marL="87313" lvl="0" indent="-87313">
              <a:spcBef>
                <a:spcPct val="20000"/>
              </a:spcBef>
              <a:defRPr/>
            </a:pPr>
            <a:r>
              <a:rPr lang="ru-RU" sz="22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7. Совместное сотворчество с родителями.</a:t>
            </a: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spc="30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i="0" u="none" strike="noStrike" kern="1200" cap="none" spc="300" normalizeH="0" baseline="0" noProof="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87313" marR="0" lvl="0" indent="-87313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i="0" u="none" strike="noStrike" kern="1200" cap="none" spc="300" normalizeH="0" baseline="0" noProof="0" dirty="0" smtClean="0">
              <a:ln w="11430" cmpd="sng">
                <a:solidFill>
                  <a:srgbClr val="800000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uLnTx/>
              <a:uFillTx/>
              <a:latin typeface="Arial Black" pitchFamily="34" charset="0"/>
              <a:ea typeface="+mn-ea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7CP3KVq96G8.jpg"/>
          <p:cNvPicPr>
            <a:picLocks noChangeAspect="1"/>
          </p:cNvPicPr>
          <p:nvPr/>
        </p:nvPicPr>
        <p:blipFill>
          <a:blip r:embed="rId3" cstate="print"/>
          <a:srcRect t="8334" b="16665"/>
          <a:stretch>
            <a:fillRect/>
          </a:stretch>
        </p:blipFill>
        <p:spPr>
          <a:xfrm>
            <a:off x="928662" y="3714752"/>
            <a:ext cx="4572000" cy="2571768"/>
          </a:xfrm>
          <a:prstGeom prst="rect">
            <a:avLst/>
          </a:prstGeom>
        </p:spPr>
      </p:pic>
      <p:pic>
        <p:nvPicPr>
          <p:cNvPr id="8" name="Рисунок 7" descr="TAGXV_0UzI0.jpg"/>
          <p:cNvPicPr>
            <a:picLocks noChangeAspect="1"/>
          </p:cNvPicPr>
          <p:nvPr/>
        </p:nvPicPr>
        <p:blipFill>
          <a:blip r:embed="rId4" cstate="print"/>
          <a:srcRect t="16457" b="17711"/>
          <a:stretch>
            <a:fillRect/>
          </a:stretch>
        </p:blipFill>
        <p:spPr>
          <a:xfrm>
            <a:off x="928662" y="1785926"/>
            <a:ext cx="4572000" cy="2000264"/>
          </a:xfrm>
          <a:prstGeom prst="rect">
            <a:avLst/>
          </a:prstGeom>
        </p:spPr>
      </p:pic>
      <p:pic>
        <p:nvPicPr>
          <p:cNvPr id="6" name="Рисунок 5" descr="UYinAM34Fag.jpg"/>
          <p:cNvPicPr>
            <a:picLocks noChangeAspect="1"/>
          </p:cNvPicPr>
          <p:nvPr/>
        </p:nvPicPr>
        <p:blipFill>
          <a:blip r:embed="rId5" cstate="print"/>
          <a:srcRect l="9375" r="28124"/>
          <a:stretch>
            <a:fillRect/>
          </a:stretch>
        </p:blipFill>
        <p:spPr>
          <a:xfrm>
            <a:off x="5500694" y="2786058"/>
            <a:ext cx="2857520" cy="3429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214290"/>
            <a:ext cx="75724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Спикер ШСУ Анна Козлова и Депутат Городского Совета учащихся Тимур 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Миниханов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 Black" pitchFamily="34" charset="0"/>
              </a:rPr>
              <a:t> приняли участие в городской выездной сессии лидеров ГСУ в период Осенних каникул в ЗАО санатории "Радуга"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etmP0EsA84.jpg"/>
          <p:cNvPicPr>
            <a:picLocks noChangeAspect="1"/>
          </p:cNvPicPr>
          <p:nvPr/>
        </p:nvPicPr>
        <p:blipFill>
          <a:blip r:embed="rId3" cstate="print"/>
          <a:srcRect l="12500" t="8333" r="6249" b="16666"/>
          <a:stretch>
            <a:fillRect/>
          </a:stretch>
        </p:blipFill>
        <p:spPr>
          <a:xfrm>
            <a:off x="4500562" y="3643314"/>
            <a:ext cx="3714776" cy="2571768"/>
          </a:xfrm>
          <a:prstGeom prst="rect">
            <a:avLst/>
          </a:prstGeom>
        </p:spPr>
      </p:pic>
      <p:pic>
        <p:nvPicPr>
          <p:cNvPr id="5" name="Рисунок 4" descr="nMmsSGhwdHw.jpg"/>
          <p:cNvPicPr>
            <a:picLocks noChangeAspect="1"/>
          </p:cNvPicPr>
          <p:nvPr/>
        </p:nvPicPr>
        <p:blipFill>
          <a:blip r:embed="rId4" cstate="print"/>
          <a:srcRect l="12500"/>
          <a:stretch>
            <a:fillRect/>
          </a:stretch>
        </p:blipFill>
        <p:spPr>
          <a:xfrm>
            <a:off x="4643438" y="1500174"/>
            <a:ext cx="4000496" cy="2219325"/>
          </a:xfrm>
          <a:prstGeom prst="rect">
            <a:avLst/>
          </a:prstGeom>
        </p:spPr>
      </p:pic>
      <p:pic>
        <p:nvPicPr>
          <p:cNvPr id="2049" name="Picture 1" descr="C:\Users\pedorg-60\Downloads\DyL6h9A3420.jpg"/>
          <p:cNvPicPr>
            <a:picLocks noChangeAspect="1" noChangeArrowheads="1"/>
          </p:cNvPicPr>
          <p:nvPr/>
        </p:nvPicPr>
        <p:blipFill>
          <a:blip r:embed="rId5" cstate="print"/>
          <a:srcRect r="23438"/>
          <a:stretch>
            <a:fillRect/>
          </a:stretch>
        </p:blipFill>
        <p:spPr bwMode="auto">
          <a:xfrm>
            <a:off x="928662" y="2571744"/>
            <a:ext cx="3500430" cy="30289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1472" y="357166"/>
            <a:ext cx="8001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Ежемесячно ШСУ  проводит  «Праздник  Пирога». Самых активных, ловких, быстрых и умелых  награждают сладким,  свежеиспеченным  пирогом!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406" y="1898870"/>
            <a:ext cx="90726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  <a:cs typeface="Times New Roman" pitchFamily="18" charset="0"/>
              </a:rPr>
              <a:t>Мы доблестью гордимся, надежностью своею,</a:t>
            </a:r>
          </a:p>
          <a:p>
            <a:pPr algn="ctr"/>
            <a:r>
              <a:rPr lang="ru-RU" sz="28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  <a:cs typeface="Times New Roman" pitchFamily="18" charset="0"/>
              </a:rPr>
              <a:t>Достоинство и честь не иссякают пусть,</a:t>
            </a:r>
          </a:p>
          <a:p>
            <a:pPr algn="ctr"/>
            <a:r>
              <a:rPr lang="ru-RU" sz="28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  <a:cs typeface="Times New Roman" pitchFamily="18" charset="0"/>
              </a:rPr>
              <a:t>Судьба пускай хранит, а сердце пламенеет,</a:t>
            </a:r>
          </a:p>
          <a:p>
            <a:pPr algn="ctr"/>
            <a:r>
              <a:rPr lang="ru-RU" sz="28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  <a:cs typeface="Times New Roman" pitchFamily="18" charset="0"/>
              </a:rPr>
              <a:t>К доверию людей нам освещая путь!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9752" y="5214950"/>
            <a:ext cx="6189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0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egoe UI" pitchFamily="34" charset="0"/>
              </a:rPr>
              <a:t>            ШСУ МБОУ «СОШ №60»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1124744"/>
            <a:ext cx="77768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4000" spc="300" dirty="0" smtClean="0">
                <a:ln w="11430" cmpd="sng">
                  <a:solidFill>
                    <a:srgbClr val="80000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Развитие лидерства, предприимчивости, инициативы среди учащихся. Организация школьного самоуправления. Активизация деятельности Школьного Совета Учащихся.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Ссылка-скриншот на группу ВК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1160821"/>
            <a:ext cx="7286676" cy="50542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214291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Aharoni" pitchFamily="2" charset="-79"/>
              </a:rPr>
              <a:t>Скрин-адрес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Aharoni" pitchFamily="2" charset="-79"/>
              </a:rPr>
              <a:t> ссылки на </a:t>
            </a:r>
            <a:r>
              <a:rPr lang="ru-RU" sz="2400" b="1" dirty="0" err="1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Aharoni" pitchFamily="2" charset="-79"/>
              </a:rPr>
              <a:t>видео-фильм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Arial Black" pitchFamily="34" charset="0"/>
                <a:cs typeface="Aharoni" pitchFamily="2" charset="-79"/>
              </a:rPr>
              <a:t> в сети  интернет о деятельности ШСУ </a:t>
            </a:r>
          </a:p>
          <a:p>
            <a:pPr algn="ctr"/>
            <a:endParaRPr lang="ru-RU" sz="2400" b="1" dirty="0" smtClean="0">
              <a:solidFill>
                <a:schemeClr val="bg2">
                  <a:lumMod val="25000"/>
                </a:schemeClr>
              </a:solidFill>
              <a:latin typeface="Arial Black" pitchFamily="34" charset="0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10" y="2714620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500042"/>
            <a:ext cx="8143932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   </a:t>
            </a:r>
          </a:p>
          <a:p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   Адрес группы </a:t>
            </a:r>
            <a:r>
              <a:rPr lang="ru-RU" sz="3600" b="1" dirty="0" err="1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ВКонтакте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:</a:t>
            </a:r>
          </a:p>
          <a:p>
            <a:r>
              <a:rPr lang="ru-RU" sz="48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   «Школьный Совет      учащихся «СОШ №60»</a:t>
            </a:r>
            <a:endParaRPr lang="en-US" sz="4800" b="1" dirty="0" smtClean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endParaRPr lang="en-US" sz="4000" b="1" dirty="0" smtClean="0"/>
          </a:p>
          <a:p>
            <a:pPr algn="ctr"/>
            <a:endParaRPr lang="en-US" sz="4000" b="1" dirty="0" smtClean="0"/>
          </a:p>
          <a:p>
            <a:pPr algn="ctr"/>
            <a:endParaRPr lang="en-US" sz="4000" b="1" dirty="0" smtClean="0"/>
          </a:p>
          <a:p>
            <a:pPr algn="ctr"/>
            <a:endParaRPr lang="en-US" sz="4000" b="1" dirty="0" smtClean="0"/>
          </a:p>
          <a:p>
            <a:pPr algn="ctr"/>
            <a:endParaRPr lang="en-US" sz="4000" b="1" dirty="0" smtClean="0"/>
          </a:p>
          <a:p>
            <a:pPr algn="ctr"/>
            <a:endParaRPr lang="en-US" sz="4000" b="1" dirty="0" smtClean="0"/>
          </a:p>
          <a:p>
            <a:pPr algn="ctr"/>
            <a:endParaRPr lang="en-US" sz="4000" b="1" dirty="0" smtClean="0"/>
          </a:p>
          <a:p>
            <a:pPr algn="ctr"/>
            <a:endParaRPr lang="en-US" sz="4000" b="1" dirty="0" smtClean="0"/>
          </a:p>
          <a:p>
            <a:pPr algn="ctr"/>
            <a:r>
              <a:rPr lang="ru-RU" sz="4000" b="1" dirty="0" smtClean="0"/>
              <a:t>  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857356" y="3000372"/>
            <a:ext cx="571504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https</a:t>
            </a:r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://</a:t>
            </a:r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vk.com/club75915992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СУ На плака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285728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Взаимодействие ШСУ с учреждениями города по профилактике правонарушений учащихся</a:t>
            </a:r>
            <a:endParaRPr lang="ru-RU" sz="2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286116" y="2928934"/>
            <a:ext cx="2438012" cy="16521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ШСУ</a:t>
            </a:r>
            <a:endParaRPr lang="ru-RU" sz="2400" dirty="0">
              <a:latin typeface="Arial Black" pitchFamily="34" charset="0"/>
            </a:endParaRPr>
          </a:p>
        </p:txBody>
      </p:sp>
      <p:cxnSp>
        <p:nvCxnSpPr>
          <p:cNvPr id="13" name="Прямая со стрелкой 12"/>
          <p:cNvCxnSpPr>
            <a:stCxn id="11" idx="5"/>
          </p:cNvCxnSpPr>
          <p:nvPr/>
        </p:nvCxnSpPr>
        <p:spPr>
          <a:xfrm rot="16200000" flipH="1">
            <a:off x="5638945" y="4067313"/>
            <a:ext cx="661466" cy="12051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4607721" y="2178835"/>
            <a:ext cx="1071569" cy="5715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2357422" y="4143380"/>
            <a:ext cx="128588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3321838" y="4750602"/>
            <a:ext cx="1214444" cy="5715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5286380" y="2643182"/>
            <a:ext cx="114300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429256" y="3857628"/>
            <a:ext cx="1571636" cy="42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1" idx="2"/>
          </p:cNvCxnSpPr>
          <p:nvPr/>
        </p:nvCxnSpPr>
        <p:spPr>
          <a:xfrm rot="10800000">
            <a:off x="1785918" y="3643317"/>
            <a:ext cx="1500198" cy="1117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V="1">
            <a:off x="2732249" y="2339792"/>
            <a:ext cx="789109" cy="1110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788024" y="1268760"/>
            <a:ext cx="2663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Отдел опеки и попечительства</a:t>
            </a:r>
            <a:endParaRPr lang="ru-RU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228184" y="2348880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Центр социальной помощи «Доверие»</a:t>
            </a:r>
            <a:endParaRPr lang="ru-RU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020272" y="3429000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Комиссия по делам несовершеннолетних</a:t>
            </a:r>
            <a:endParaRPr lang="ru-RU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084168" y="4725144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Социально-реабилитационный центр «</a:t>
            </a:r>
            <a:r>
              <a:rPr lang="ru-RU" b="1" dirty="0" err="1" smtClean="0"/>
              <a:t>Асылташ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187624" y="5517232"/>
            <a:ext cx="2592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Поликлиника №5</a:t>
            </a:r>
            <a:endParaRPr lang="ru-RU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467544" y="465313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СПИД-центр</a:t>
            </a:r>
            <a:endParaRPr lang="ru-RU" sz="20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0" y="3284984"/>
            <a:ext cx="2088232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Нарко-диспансер</a:t>
            </a:r>
            <a:endParaRPr lang="ru-RU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323528" y="213285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Отдел внутренних дел</a:t>
            </a:r>
            <a:endParaRPr lang="ru-RU" dirty="0"/>
          </a:p>
        </p:txBody>
      </p:sp>
      <p:cxnSp>
        <p:nvCxnSpPr>
          <p:cNvPr id="47" name="Прямая со стрелкой 46"/>
          <p:cNvCxnSpPr/>
          <p:nvPr/>
        </p:nvCxnSpPr>
        <p:spPr>
          <a:xfrm rot="16200000" flipH="1">
            <a:off x="4357686" y="4572008"/>
            <a:ext cx="128588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rot="16200000" flipV="1">
            <a:off x="3393273" y="2178835"/>
            <a:ext cx="107157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139952" y="5445224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Психо-неврологический</a:t>
            </a:r>
            <a:r>
              <a:rPr lang="ru-RU" b="1" dirty="0" smtClean="0"/>
              <a:t> диспансер</a:t>
            </a:r>
            <a:endParaRPr lang="ru-RU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1763688" y="980728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Центр психологической помощи «Диалог»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-page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 cstate="print"/>
          <a:srcRect l="17606" t="9961" r="16709" b="6055"/>
          <a:stretch>
            <a:fillRect/>
          </a:stretch>
        </p:blipFill>
        <p:spPr bwMode="auto">
          <a:xfrm>
            <a:off x="785786" y="1000108"/>
            <a:ext cx="728667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214290"/>
            <a:ext cx="8929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Создаём сами брошюры и буклеты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о деятельности ШСУ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mmon_ID03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Грация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2700000" scaled="1"/>
        </a:gradFill>
        <a:blipFill>
          <a:blip xmlns:r="http://schemas.openxmlformats.org/officeDocument/2006/relationships" r:embed="rId1">
            <a:duotone>
              <a:srgbClr val="FFFFFF"/>
              <a:schemeClr val="phClr">
                <a:tint val="100000"/>
              </a:schemeClr>
            </a:duotone>
          </a:blip>
          <a:tile tx="0" ty="0" sx="80000" sy="85000" flip="none" algn="tl"/>
        </a:blipFill>
      </a:fillStyleLst>
      <a:lnStyleLst>
        <a:ln w="13175" cap="flat" cmpd="sng" algn="ctr">
          <a:solidFill>
            <a:schemeClr val="phClr">
              <a:alpha val="100000"/>
            </a:schemeClr>
          </a:solidFill>
          <a:prstDash val="solid"/>
        </a:ln>
        <a:ln w="19525" cap="flat" cmpd="sng" algn="ctr">
          <a:solidFill>
            <a:schemeClr val="phClr">
              <a:alpha val="100000"/>
            </a:schemeClr>
          </a:solidFill>
          <a:prstDash val="solid"/>
        </a:ln>
        <a:ln w="2635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95000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4800000"/>
            </a:lightRig>
          </a:scene3d>
          <a:sp3d contourW="12700" prstMaterial="powder">
            <a:bevelT h="25400"/>
            <a:bevelB h="2540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254000" dist="50800" dir="2700000" algn="tl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4800000"/>
            </a:lightRig>
          </a:scene3d>
          <a:sp3d contourW="12700" prstMaterial="powder">
            <a:bevelT h="25400"/>
            <a:bevelB h="2540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254000" dist="50800" dir="2700000" algn="tl">
              <a:srgbClr val="000000">
                <a:alpha val="55000"/>
              </a:srgbClr>
            </a:outerShdw>
          </a:effectLst>
          <a:scene3d>
            <a:camera prst="perspectiveFront" fov="7200000"/>
            <a:lightRig rig="brightRoom" dir="t">
              <a:rot lat="0" lon="0" rev="2700000"/>
            </a:lightRig>
          </a:scene3d>
          <a:sp3d>
            <a:bevelT w="342900" h="38100" prst="softRound"/>
            <a:bevelB w="342900" h="38100" prst="softRound"/>
            <a:contourClr>
              <a:srgbClr val="000000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3768</TotalTime>
  <Words>495</Words>
  <Application>Microsoft Office PowerPoint</Application>
  <PresentationFormat>Экран (4:3)</PresentationFormat>
  <Paragraphs>89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Common_ID03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Здесь проводятся заседания ШСУ!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pedorg-60</cp:lastModifiedBy>
  <cp:revision>449</cp:revision>
  <dcterms:modified xsi:type="dcterms:W3CDTF">2019-02-16T11:11:18Z</dcterms:modified>
</cp:coreProperties>
</file>